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7" r:id="rId3"/>
    <p:sldId id="279" r:id="rId4"/>
    <p:sldId id="299" r:id="rId5"/>
    <p:sldId id="305" r:id="rId6"/>
    <p:sldId id="306" r:id="rId7"/>
    <p:sldId id="298" r:id="rId8"/>
    <p:sldId id="300" r:id="rId9"/>
    <p:sldId id="296" r:id="rId10"/>
    <p:sldId id="276" r:id="rId11"/>
    <p:sldId id="286" r:id="rId12"/>
    <p:sldId id="287" r:id="rId13"/>
    <p:sldId id="288" r:id="rId14"/>
    <p:sldId id="301" r:id="rId15"/>
    <p:sldId id="289" r:id="rId16"/>
    <p:sldId id="290" r:id="rId17"/>
    <p:sldId id="291" r:id="rId18"/>
    <p:sldId id="292" r:id="rId19"/>
    <p:sldId id="304" r:id="rId20"/>
    <p:sldId id="293" r:id="rId21"/>
    <p:sldId id="307" r:id="rId22"/>
    <p:sldId id="294" r:id="rId23"/>
    <p:sldId id="270" r:id="rId24"/>
    <p:sldId id="268" r:id="rId25"/>
    <p:sldId id="285" r:id="rId26"/>
    <p:sldId id="302" r:id="rId27"/>
  </p:sldIdLst>
  <p:sldSz cx="12192000" cy="6858000"/>
  <p:notesSz cx="7315200" cy="96012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Loomis" initials="SL" lastIdx="3" clrIdx="0">
    <p:extLst>
      <p:ext uri="{19B8F6BF-5375-455C-9EA6-DF929625EA0E}">
        <p15:presenceInfo xmlns:p15="http://schemas.microsoft.com/office/powerpoint/2012/main" userId="S-1-5-21-1711162092-1539445940-313593124-16752" providerId="AD"/>
      </p:ext>
    </p:extLst>
  </p:cmAuthor>
  <p:cmAuthor id="2" name="Kate Hough" initials="KH" lastIdx="8" clrIdx="1">
    <p:extLst>
      <p:ext uri="{19B8F6BF-5375-455C-9EA6-DF929625EA0E}">
        <p15:presenceInfo xmlns:p15="http://schemas.microsoft.com/office/powerpoint/2012/main" userId="S-1-5-21-2024292843-174698863-1700471210-10754" providerId="AD"/>
      </p:ext>
    </p:extLst>
  </p:cmAuthor>
  <p:cmAuthor id="3" name="Kristin Blank" initials="KB" lastIdx="13" clrIdx="2">
    <p:extLst>
      <p:ext uri="{19B8F6BF-5375-455C-9EA6-DF929625EA0E}">
        <p15:presenceInfo xmlns:p15="http://schemas.microsoft.com/office/powerpoint/2012/main" userId="S::kblank@iqsolutions.com::1ee23e18-ba06-4cdf-b88b-cf8cd7668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72915" autoAdjust="0"/>
  </p:normalViewPr>
  <p:slideViewPr>
    <p:cSldViewPr snapToGrid="0">
      <p:cViewPr varScale="1">
        <p:scale>
          <a:sx n="49" d="100"/>
          <a:sy n="49" d="100"/>
        </p:scale>
        <p:origin x="13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362" cy="480553"/>
          </a:xfrm>
          <a:prstGeom prst="rect">
            <a:avLst/>
          </a:prstGeom>
        </p:spPr>
        <p:txBody>
          <a:bodyPr vert="horz" lIns="94887" tIns="47444" rIns="94887" bIns="474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181" y="0"/>
            <a:ext cx="3170362" cy="480553"/>
          </a:xfrm>
          <a:prstGeom prst="rect">
            <a:avLst/>
          </a:prstGeom>
        </p:spPr>
        <p:txBody>
          <a:bodyPr vert="horz" lIns="94887" tIns="47444" rIns="94887" bIns="47444" rtlCol="0"/>
          <a:lstStyle>
            <a:lvl1pPr algn="r">
              <a:defRPr sz="1200"/>
            </a:lvl1pPr>
          </a:lstStyle>
          <a:p>
            <a:fld id="{8835E270-0D4A-460E-B63D-109F656143A0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87" tIns="47444" rIns="94887" bIns="474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858" y="4620189"/>
            <a:ext cx="5853486" cy="3780451"/>
          </a:xfrm>
          <a:prstGeom prst="rect">
            <a:avLst/>
          </a:prstGeom>
        </p:spPr>
        <p:txBody>
          <a:bodyPr vert="horz" lIns="94887" tIns="47444" rIns="94887" bIns="4744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649"/>
            <a:ext cx="3170362" cy="480552"/>
          </a:xfrm>
          <a:prstGeom prst="rect">
            <a:avLst/>
          </a:prstGeom>
        </p:spPr>
        <p:txBody>
          <a:bodyPr vert="horz" lIns="94887" tIns="47444" rIns="94887" bIns="474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181" y="9120649"/>
            <a:ext cx="3170362" cy="480552"/>
          </a:xfrm>
          <a:prstGeom prst="rect">
            <a:avLst/>
          </a:prstGeom>
        </p:spPr>
        <p:txBody>
          <a:bodyPr vert="horz" lIns="94887" tIns="47444" rIns="94887" bIns="47444" rtlCol="0" anchor="b"/>
          <a:lstStyle>
            <a:lvl1pPr algn="r">
              <a:defRPr sz="1200"/>
            </a:lvl1pPr>
          </a:lstStyle>
          <a:p>
            <a:fld id="{5DDBDD60-BF72-4FBA-8A61-CA5871B09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4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9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04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11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82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0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052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05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53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873"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127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0440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3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953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578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176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572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63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032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833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24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44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97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93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82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59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20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BDD60-BF72-4FBA-8A61-CA5871B0955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4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57881" y="185738"/>
            <a:ext cx="4337050" cy="692150"/>
          </a:xfrm>
        </p:spPr>
        <p:txBody>
          <a:bodyPr>
            <a:normAutofit/>
          </a:bodyPr>
          <a:lstStyle>
            <a:lvl1pPr>
              <a:defRPr sz="3600" b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27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11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453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70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68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128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97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73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30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51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32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981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324225" y="365125"/>
            <a:ext cx="835025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24225" y="2879725"/>
            <a:ext cx="8350250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dtac/ccp-toolki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cpdata.org/CCP2Field/ccp-mgmt-training/index.htm" TargetMode="External"/><Relationship Id="rId5" Type="http://schemas.openxmlformats.org/officeDocument/2006/relationships/hyperlink" Target="https://www.samhsa.gov/sites/default/files/images/ccp-isp-supplemental-istructions.pdf" TargetMode="External"/><Relationship Id="rId4" Type="http://schemas.openxmlformats.org/officeDocument/2006/relationships/hyperlink" Target="https://www.samhsa.gov/sites/default/files/images/fema-ccp-guidance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coronavirus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DTAC@samhsa.hhs.gov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amhsa.gov/dta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mhsa.gov/sites/default/files/dtac/ccptoolkit/apply-isp-application-required.docx" TargetMode="External"/><Relationship Id="rId7" Type="http://schemas.openxmlformats.org/officeDocument/2006/relationships/hyperlink" Target="https://www.samhsa.gov/sites/default/files/dtac/ccptoolkit/cc-isp-budget-narrative-tool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pply07.grants.gov/apply/forms/sample/SF424B-V1.1.pdf" TargetMode="External"/><Relationship Id="rId5" Type="http://schemas.openxmlformats.org/officeDocument/2006/relationships/hyperlink" Target="https://apply07.grants.gov/apply/forms/sample/SF424A-V1.0.pdf" TargetMode="External"/><Relationship Id="rId4" Type="http://schemas.openxmlformats.org/officeDocument/2006/relationships/hyperlink" Target="https://apply07.grants.gov/apply/forms/sample/SF424_2_1-V2.1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14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Subtitle 2"/>
          <p:cNvSpPr>
            <a:spLocks noGrp="1"/>
          </p:cNvSpPr>
          <p:nvPr>
            <p:ph type="subTitle" idx="4294967295"/>
          </p:nvPr>
        </p:nvSpPr>
        <p:spPr>
          <a:xfrm>
            <a:off x="3294063" y="3108325"/>
            <a:ext cx="8253412" cy="1655763"/>
          </a:xfrm>
        </p:spPr>
        <p:txBody>
          <a:bodyPr/>
          <a:lstStyle/>
          <a:p>
            <a:pPr algn="r">
              <a:spcBef>
                <a:spcPts val="0"/>
              </a:spcBef>
            </a:pPr>
            <a:endParaRPr lang="en-US" altLang="en-US" sz="1600" dirty="0">
              <a:solidFill>
                <a:schemeClr val="bg1"/>
              </a:solidFill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algn="r"/>
            <a:r>
              <a:rPr lang="en-US" altLang="en-US" sz="2200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U.S. Department of Health and Human Services</a:t>
            </a:r>
          </a:p>
          <a:p>
            <a:pPr algn="r"/>
            <a:r>
              <a:rPr lang="en-US" altLang="en-US" sz="2200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Substance Abuse and Mental Health Services Administration</a:t>
            </a:r>
          </a:p>
          <a:p>
            <a:pPr algn="r"/>
            <a:r>
              <a:rPr lang="en-US" altLang="en-US" sz="2200" dirty="0">
                <a:solidFill>
                  <a:schemeClr val="bg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</a:rPr>
              <a:t>Disaster Technical Assistance Center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603504" y="306388"/>
            <a:ext cx="109439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US" altLang="en-US" sz="32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Crisis Counseling Assistance and Training Program (CCP):</a:t>
            </a:r>
          </a:p>
          <a:p>
            <a:pPr algn="r" eaLnBrk="1" hangingPunct="1"/>
            <a:r>
              <a:rPr lang="en-US" altLang="en-US" sz="32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Delivering an Immediate Services Program (ISP) </a:t>
            </a:r>
          </a:p>
          <a:p>
            <a:pPr algn="r" eaLnBrk="1" hangingPunct="1"/>
            <a:r>
              <a:rPr lang="en-US" altLang="en-US" sz="32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During a Social Distancing Event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3A2B3C11-7D80-483E-BF6C-32EDDAFD4BF6}"/>
              </a:ext>
            </a:extLst>
          </p:cNvPr>
          <p:cNvSpPr txBox="1">
            <a:spLocks/>
          </p:cNvSpPr>
          <p:nvPr/>
        </p:nvSpPr>
        <p:spPr>
          <a:xfrm>
            <a:off x="310603" y="5769643"/>
            <a:ext cx="2841625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>
                <a:solidFill>
                  <a:sysClr val="windowText" lastClr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April 1,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Yu Gothic" panose="020B0400000000000000" pitchFamily="34" charset="-128"/>
                <a:ea typeface="Yu Gothic" panose="020B0400000000000000" pitchFamily="34" charset="-128"/>
              </a:rPr>
              <a:t>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82307" cy="259393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the impact of the outbreak.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your available state resources and capacity for immediate response.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special needs populations, such as those at high risk of exposure, the disaster unemployed, and those out of school for more than 2 weeks.</a:t>
            </a:r>
            <a:endParaRPr lang="en-US" sz="20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77876" y="173038"/>
            <a:ext cx="692689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Needs Assessment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742235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82307" cy="36563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the following stressors that may occur.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Grief and loss, mass bereavement, fatality management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Difficult decisions faced by the healthcare community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Financial stress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Discrimination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Reduced natural social supports, including family, friends, religious, and other community interactions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School and childcare closures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Anxiety related to the unknown progress of COVID-19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Increased sense of hopelessness and possible suicidal ideation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7876" y="173038"/>
            <a:ext cx="76081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Special Circumstances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980638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6"/>
            <a:ext cx="10482307" cy="328190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the use of telephone, virtual, and social media outreach where possible.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establishing or expanding existing helplines.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establishing a generic, branded email address where the community could reach out for support.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hosting virtual support groups.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Leverage virtual meeting and social media platforms.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7876" y="173038"/>
            <a:ext cx="803136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Primary Service Delivery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233042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6"/>
            <a:ext cx="9754249" cy="441750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the creation of a website designed to serve as a hub of information on local and national resources.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Produce print and electronic psychoeducational resources, and consider creative ways to distribute them.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Establish a monitored email listserv or e-newsletter.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Drop off, mail, or email materials and tip sheets:</a:t>
            </a:r>
          </a:p>
          <a:p>
            <a:pPr marL="1600200" lvl="2" indent="-457200"/>
            <a:r>
              <a:rPr lang="en-US" sz="16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For healthcare providers and first responders at their places of work</a:t>
            </a:r>
          </a:p>
          <a:p>
            <a:pPr marL="1600200" lvl="2" indent="-457200"/>
            <a:r>
              <a:rPr lang="en-US" sz="16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For clergy at their places of worship</a:t>
            </a:r>
          </a:p>
          <a:p>
            <a:pPr marL="1600200" lvl="2" indent="-457200"/>
            <a:r>
              <a:rPr lang="en-US" sz="16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At funeral homes for staff and families</a:t>
            </a:r>
          </a:p>
          <a:p>
            <a:pPr marL="1600200" lvl="2" indent="-457200"/>
            <a:r>
              <a:rPr lang="en-US" sz="16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At grocery stores/pharmacies and other essential workplaces</a:t>
            </a:r>
          </a:p>
          <a:p>
            <a:pPr marL="1600200" lvl="2" indent="-457200"/>
            <a:r>
              <a:rPr lang="en-US" sz="16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For inclusion in takeout and delivery bags from retailers</a:t>
            </a:r>
          </a:p>
          <a:p>
            <a:pPr marL="1600200" lvl="2" indent="-457200"/>
            <a:r>
              <a:rPr lang="en-US" sz="16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For local businesses to email to their remote workers</a:t>
            </a:r>
          </a:p>
          <a:p>
            <a:pPr marL="1600200" lvl="2" indent="-457200"/>
            <a:r>
              <a:rPr lang="en-US" sz="16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In large print for at-risk older adults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7876" y="173038"/>
            <a:ext cx="110802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Primary and Secondary Service Delivery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74062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9754249" cy="22056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optimizing the use of social media.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Establish a branded program presence on popular channels, such as Facebook, Twitter, Instagram, etc.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Host webinars or information sessions for the community.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Broadcast information about coping and stress management via Facebook Live or Instagram Stories.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7876" y="173038"/>
            <a:ext cx="856676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Secondary Service Delivery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908233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73598" cy="348220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a mix of traditional and creative promotion activities to maximize the reach of your resources.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Create a website and leverage search engine optimization.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Use search engine marketing or pay-per-click advertising to promote the program.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Partner with local media outlets to promote available services.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Use social media channels to promote services as well as deliver information.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Reach out to agencies—such as emergency management and unemployment, </a:t>
            </a:r>
            <a:b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as well as schools and businesses—and ask if they will provide links to the </a:t>
            </a:r>
            <a:b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CCP website.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7876" y="173038"/>
            <a:ext cx="627447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CCP Promotion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717538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6"/>
            <a:ext cx="10482307" cy="390021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quickly developing new program partnerships.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Healthcare facilities, including those for at-risk older adults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Schools and educational providers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Businesses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Banks and credit unions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sharing best practices on disaster behavioral health approaches to quarantine and isolation with public health professionals, long-term recovery committees, and emergency management agencies.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7876" y="173038"/>
            <a:ext cx="551785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Partnership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662154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6"/>
            <a:ext cx="10473598" cy="403955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the use of a combination of lay crisis counselors and professional credentialed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using a mix of more specialist staff and fewer traditional crisis counselors, such as: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Media or communication specialists, social media specialists, and creative specialists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Helpline staff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Web or technology specialists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Child specialists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Senior care specialists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77876" y="173038"/>
            <a:ext cx="480452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Staffing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76791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6"/>
            <a:ext cx="9754249" cy="368487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virtual training for staff using Skype or other online platforms.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ongoing staff care and management activities.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Hold daily, beginning or end of shift, virtual meetings or conference calls.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Establish weekly virtual meetings with all workers to touch base, share ideas, and virtually support one another by discussing stress coping techniques and self-care for CCP staff.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Provide access to online trainings about self-care and stress management.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77876" y="173038"/>
            <a:ext cx="480452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Staffing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015326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6"/>
            <a:ext cx="10482307" cy="345607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establishing a data collection workflow that allows remote staff to enter data and supervisors and team leaders to approve the data electronically rather than using paper-based forms. </a:t>
            </a:r>
          </a:p>
          <a:p>
            <a:pPr marL="1143000" lvl="1" indent="-457200"/>
            <a:r>
              <a:rPr lang="en-US" sz="21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All COVID-19 related grantees are advised to utilize the most recent OMB approved CCP data collection forms (OMB No. 0930-0270; exp 7/31/2022).</a:t>
            </a:r>
          </a:p>
          <a:p>
            <a:pPr marL="1143000" lvl="1" indent="-457200"/>
            <a:r>
              <a:rPr lang="en-US" sz="21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SAMHSA DTAC technical assistance specialists are available to provide support, consultation, and virtual training on the data collection tools and systems.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providing staff with guidance and training about how to apply the data collection tools to unique circumstances such as phone calls, virtual counseling sessions, or social media interactions.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7876" y="173038"/>
            <a:ext cx="93185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Data Collection and Evaluation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27155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77876" y="173038"/>
            <a:ext cx="203613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Welcome</a:t>
            </a:r>
            <a:endParaRPr lang="en-US" altLang="en-US" sz="34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E400AE1-C97D-4F15-B703-19C54554B577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98959" cy="41511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Introduction to CCP Grants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Immediate Services Program (ISP) Application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Considerations During the COVID-19 Outbreak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Helpful Resources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Q&amp;A</a:t>
            </a:r>
          </a:p>
          <a:p>
            <a:pPr>
              <a:lnSpc>
                <a:spcPct val="100000"/>
              </a:lnSpc>
            </a:pP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2955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9754249" cy="417889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Follow your state requirements and consult CCP guidance documents to ensure you are using funds in allowable ways.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Ensure that your needs assessment, staffing plan, plan of services, and budget are in alignment.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Provide justification for everything you include in the ISP budget.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7876" y="181747"/>
            <a:ext cx="468269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Budget Considerations</a:t>
            </a: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233601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9754249" cy="417889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including the following items for staff and program management in your CCP budget request: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Phones for all crisis counselors to be able to provide more phone counseling and complete data entry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Laptops or tablets if virtual meetings, training, and crisis counseling is occurring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7876" y="181747"/>
            <a:ext cx="468269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Budget Considerations</a:t>
            </a: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783593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64890" cy="386538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including additional supplies or subscriptions if warranted by your plan of services.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Subscriptions for virtual meeting technology (Skype for Business, Zoom, GoToMeeting, WebEx, etc.)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Constant Contact or other eblast service account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Ad buys—print, online, and video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Virtual tools for sharing or collaborating on documents, such as Dropbox, Hightail, or Shutterstock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Multimedia software for videos and materials development (e.g., Adobe Creative Suite)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77876" y="181747"/>
            <a:ext cx="468269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Budget Considerations</a:t>
            </a: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4091494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F7AF77A-78C2-4798-906C-56E59F50FE03}"/>
              </a:ext>
            </a:extLst>
          </p:cNvPr>
          <p:cNvSpPr txBox="1"/>
          <p:nvPr/>
        </p:nvSpPr>
        <p:spPr>
          <a:xfrm>
            <a:off x="7349067" y="2025634"/>
            <a:ext cx="4182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www.samhsa.gov/dtac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6"/>
            <a:ext cx="10473598" cy="2785519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Consider consulting the following resources while you prepare your application.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  <a:hlinkClick r:id="rId3"/>
              </a:rPr>
              <a:t>Online CCP Toolkit</a:t>
            </a:r>
            <a:endParaRPr lang="en-US" sz="20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  <a:hlinkClick r:id="rId4"/>
              </a:rPr>
              <a:t>CCP Guidance</a:t>
            </a:r>
            <a:endParaRPr lang="en-US" sz="20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  <a:hlinkClick r:id="rId5"/>
              </a:rPr>
              <a:t>ISP Application Supplemental Instructions</a:t>
            </a:r>
            <a:endParaRPr lang="en-US" sz="20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  <a:hlinkClick r:id="rId6"/>
              </a:rPr>
              <a:t>CCP Management Training Course</a:t>
            </a:r>
            <a:endParaRPr lang="en-US" sz="20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7876" y="182003"/>
            <a:ext cx="463620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Helpful CCP Resources</a:t>
            </a: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875472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82307" cy="4631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SAMHSA’s </a:t>
            </a: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  <a:hlinkClick r:id="rId3"/>
              </a:rPr>
              <a:t>Coronavirus (COVID-19) website</a:t>
            </a: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provides the latest resources and guidance.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 SAMHSA Disaster Distress Helpline is a toll-free national hotline (1-800-985-5990) and SMS (text “TalkWithUs” to 66746) service available to anyone in U.S. states and territories.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Complements existing local, state, and national information and referral/crisis hotlines.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Offers multilingual interpretation services in 100+ languages, as well as live 24/7 crisis counseling in Spanish via the hotline and SMS (text “Hablanos” to 66746).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Provides support to people who are deaf and hard of hearing through TTY </a:t>
            </a:r>
            <a:b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(1-800-846-8517), relay service, and text.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7876" y="181747"/>
            <a:ext cx="565090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Helpful SAMHSA Resources</a:t>
            </a: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2794479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6"/>
            <a:ext cx="10273301" cy="401342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 National Suicide Prevention Lifeline provides free and confidential support for people in distress.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It is available to people in suicidal crisis or emotional distress </a:t>
            </a:r>
            <a:b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</a:b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24 hours a day, 7 days a week. </a:t>
            </a:r>
          </a:p>
          <a:p>
            <a:pPr marL="1143000" lvl="1" indent="-457200"/>
            <a:r>
              <a:rPr lang="en-US" sz="21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English: 1-800-273-8255 (1-800-273-TALK)</a:t>
            </a:r>
          </a:p>
          <a:p>
            <a:pPr marL="1143000" lvl="1" indent="-457200"/>
            <a:r>
              <a:rPr lang="en-US" sz="21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Spanish: 1-888-628-9454</a:t>
            </a:r>
          </a:p>
          <a:p>
            <a:pPr marL="1143000" lvl="1" indent="-457200"/>
            <a:r>
              <a:rPr lang="en-US" sz="21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Option for people who are deaf or hard of hearing: 1-800-799-4889</a:t>
            </a:r>
            <a:endParaRPr lang="en-US" sz="16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7876" y="181747"/>
            <a:ext cx="722345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National Suicide Prevention Lifeline</a:t>
            </a: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4195261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72830" cy="22056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Submit questions for our federal panel in the chat.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Those questions that cannot be addressed within the time limit will be addressed in writing after the webinar.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For more information or technical assistance after the webinar, contact SAMHSA DTAC at 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Phone: 1-800-308-3515 (toll-free)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Email: </a:t>
            </a:r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  <a:hlinkClick r:id="rId3"/>
              </a:rPr>
              <a:t>DTAC@samhsa.hhs.gov</a:t>
            </a:r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Web: </a:t>
            </a:r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  <a:hlinkClick r:id="rId4"/>
              </a:rPr>
              <a:t>www.samhsa.gov/dtac</a:t>
            </a:r>
            <a:r>
              <a:rPr lang="en-US" sz="24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</a:t>
            </a: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7876" y="181747"/>
            <a:ext cx="112082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Q&amp;A</a:t>
            </a: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250118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85813" y="173038"/>
            <a:ext cx="239520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CCP Grants</a:t>
            </a:r>
            <a:endParaRPr lang="en-US" altLang="en-US" sz="34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E400AE1-C97D-4F15-B703-19C54554B577}"/>
              </a:ext>
            </a:extLst>
          </p:cNvPr>
          <p:cNvSpPr txBox="1">
            <a:spLocks/>
          </p:cNvSpPr>
          <p:nvPr/>
        </p:nvSpPr>
        <p:spPr>
          <a:xfrm>
            <a:off x="383476" y="1747700"/>
            <a:ext cx="10498959" cy="41511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85813" y="1385887"/>
            <a:ext cx="10465661" cy="41511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 CCP is a short-term disaster relief grant for states, U.S. territories, and federally recognized tribes.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CCP grants may be awarded after Individual Assistance has been approved on a presidential major disaster declaration. 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CCP funding supports community-based outreach by training local individuals to conduct individual needs assessments that include the identification of serious emotional distress. </a:t>
            </a:r>
          </a:p>
        </p:txBody>
      </p:sp>
    </p:spTree>
    <p:extLst>
      <p:ext uri="{BB962C8B-B14F-4D97-AF65-F5344CB8AC3E}">
        <p14:creationId xmlns:p14="http://schemas.microsoft.com/office/powerpoint/2010/main" val="114236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77876" y="173038"/>
            <a:ext cx="419057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Types of CCP Grants</a:t>
            </a:r>
            <a:endParaRPr lang="en-US" altLang="en-US" sz="34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E400AE1-C97D-4F15-B703-19C54554B577}"/>
              </a:ext>
            </a:extLst>
          </p:cNvPr>
          <p:cNvSpPr txBox="1">
            <a:spLocks/>
          </p:cNvSpPr>
          <p:nvPr/>
        </p:nvSpPr>
        <p:spPr>
          <a:xfrm>
            <a:off x="383476" y="1747700"/>
            <a:ext cx="10498959" cy="41511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82307" cy="41511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 CCP provides funding through two grant programs: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 Immediate Services Program (ISP) grant provides funding for up to 60 days after a presidential major disaster declaration including Individual Assistance. The application is due 14 days after the date that Individual Assistance is designated on the major declaration.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 Regular Services Program (RSP) grant provides funding for up to 9 months after the notice of award. The application is due 60 days after the date that Individual Assistance is approved on the major disaster declaration.</a:t>
            </a:r>
          </a:p>
          <a:p>
            <a:pPr>
              <a:lnSpc>
                <a:spcPct val="100000"/>
              </a:lnSpc>
            </a:pP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579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77876" y="173038"/>
            <a:ext cx="448872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Types of CCP Services</a:t>
            </a:r>
            <a:endParaRPr lang="en-US" altLang="en-US" sz="34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E400AE1-C97D-4F15-B703-19C54554B577}"/>
              </a:ext>
            </a:extLst>
          </p:cNvPr>
          <p:cNvSpPr txBox="1">
            <a:spLocks/>
          </p:cNvSpPr>
          <p:nvPr/>
        </p:nvSpPr>
        <p:spPr>
          <a:xfrm>
            <a:off x="383476" y="1747700"/>
            <a:ext cx="10498959" cy="41511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98959" cy="461359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Primary CCP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These are typically higher in intensity since they involve personal engagement with individuals, families, or groups. 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Individual Crisis Counseling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Brief Educational Supportive Contacts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Group Crisis Counseling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Public Education Meetings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Assessment, Referral, and Resource Linkage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Community Networking and Support</a:t>
            </a:r>
          </a:p>
        </p:txBody>
      </p:sp>
    </p:spTree>
    <p:extLst>
      <p:ext uri="{BB962C8B-B14F-4D97-AF65-F5344CB8AC3E}">
        <p14:creationId xmlns:p14="http://schemas.microsoft.com/office/powerpoint/2010/main" val="21617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64890" cy="22056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Secondary CCP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Secondary CCP services have a broader reach with a focus on reaching as many people as possible. 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Development and Distribution of Educational Materials</a:t>
            </a:r>
          </a:p>
          <a:p>
            <a:pPr marL="1143000" lvl="1" indent="-457200"/>
            <a:r>
              <a:rPr lang="en-US" sz="20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Media and Public Service Announcements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77876" y="173038"/>
            <a:ext cx="448872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Types of CCP Services</a:t>
            </a:r>
            <a:endParaRPr lang="en-US" altLang="en-US" sz="340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E400AE1-C97D-4F15-B703-19C54554B577}"/>
              </a:ext>
            </a:extLst>
          </p:cNvPr>
          <p:cNvSpPr txBox="1">
            <a:spLocks/>
          </p:cNvSpPr>
          <p:nvPr/>
        </p:nvSpPr>
        <p:spPr>
          <a:xfrm>
            <a:off x="383476" y="1747700"/>
            <a:ext cx="10498959" cy="41511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480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77876" y="173038"/>
            <a:ext cx="6056466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ISP Application Requirements</a:t>
            </a:r>
            <a:endParaRPr lang="en-US" altLang="en-US" sz="34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91015" cy="22056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A complete ISP application package includes the following: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  <a:hlinkClick r:id="rId3"/>
              </a:rPr>
              <a:t>CCP ISP Grant Application</a:t>
            </a: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  <a:hlinkClick r:id="rId4"/>
              </a:rPr>
              <a:t>SF-424: Application for Federal Assistance</a:t>
            </a: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  <a:hlinkClick r:id="rId5"/>
              </a:rPr>
              <a:t>SF-424A: Budget Information for Non-Construction Programs</a:t>
            </a: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  <a:hlinkClick r:id="rId6"/>
              </a:rPr>
              <a:t>SF-424B: Assurances for Non-Construction Programs</a:t>
            </a: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  <a:hlinkClick r:id="rId7"/>
              </a:rPr>
              <a:t>Budget Worksheet</a:t>
            </a:r>
            <a:endParaRPr lang="en-US" sz="25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748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777876" y="173038"/>
            <a:ext cx="583525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ISP Application Components</a:t>
            </a:r>
            <a:endParaRPr lang="en-US" altLang="en-US" sz="3400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9754249" cy="22056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The ISP application form includes the following sections: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PART I: General Application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PART II: Plan of Service / Needs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PART III: Response Activities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PART IV: Budget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PART V: Assurances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PART VI: Application Checklist</a:t>
            </a:r>
          </a:p>
        </p:txBody>
      </p:sp>
    </p:spTree>
    <p:extLst>
      <p:ext uri="{BB962C8B-B14F-4D97-AF65-F5344CB8AC3E}">
        <p14:creationId xmlns:p14="http://schemas.microsoft.com/office/powerpoint/2010/main" val="350470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C5611A1E-4E0A-45D6-8455-72B4C012C89A}"/>
              </a:ext>
            </a:extLst>
          </p:cNvPr>
          <p:cNvSpPr txBox="1">
            <a:spLocks/>
          </p:cNvSpPr>
          <p:nvPr/>
        </p:nvSpPr>
        <p:spPr>
          <a:xfrm>
            <a:off x="777876" y="1385887"/>
            <a:ext cx="10482307" cy="258522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Follow local and state guidelines. Limit person-to-person contact, and follow stay at home or shelter in place directives.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Remain flexible and plan to adjust service delivery as the situation evolves.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Protect staff and provide them with self-care strategies.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Yu Gothic Medium" panose="020B0500000000000000" pitchFamily="34" charset="-128"/>
                <a:ea typeface="Yu Gothic Medium" panose="020B0500000000000000" pitchFamily="34" charset="-128"/>
              </a:rPr>
              <a:t>Familiarize program leadership with risk communication resources from the Centers for Disease Control and Prevention and SAMHSA.</a:t>
            </a:r>
            <a:endParaRPr lang="en-US" sz="20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77876" y="173038"/>
            <a:ext cx="1103218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chemeClr val="bg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General Considerations During the COVID-19 Outbreak</a:t>
            </a:r>
          </a:p>
        </p:txBody>
      </p:sp>
    </p:spTree>
    <p:extLst>
      <p:ext uri="{BB962C8B-B14F-4D97-AF65-F5344CB8AC3E}">
        <p14:creationId xmlns:p14="http://schemas.microsoft.com/office/powerpoint/2010/main" val="1286616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97&quot;/&gt;&lt;/object&gt;&lt;object type=&quot;3&quot; unique_id=&quot;10005&quot;&gt;&lt;property id=&quot;20148&quot; value=&quot;5&quot;/&gt;&lt;property id=&quot;20300&quot; value=&quot;Slide 3&quot;/&gt;&lt;property id=&quot;20307&quot; value=&quot;279&quot;/&gt;&lt;/object&gt;&lt;object type=&quot;3&quot; unique_id=&quot;10006&quot;&gt;&lt;property id=&quot;20148&quot; value=&quot;5&quot;/&gt;&lt;property id=&quot;20300&quot; value=&quot;Slide 4&quot;/&gt;&lt;property id=&quot;20307&quot; value=&quot;299&quot;/&gt;&lt;/object&gt;&lt;object type=&quot;3&quot; unique_id=&quot;10007&quot;&gt;&lt;property id=&quot;20148&quot; value=&quot;5&quot;/&gt;&lt;property id=&quot;20300&quot; value=&quot;Slide 5&quot;/&gt;&lt;property id=&quot;20307&quot; value=&quot;305&quot;/&gt;&lt;/object&gt;&lt;object type=&quot;3&quot; unique_id=&quot;10008&quot;&gt;&lt;property id=&quot;20148&quot; value=&quot;5&quot;/&gt;&lt;property id=&quot;20300&quot; value=&quot;Slide 6&quot;/&gt;&lt;property id=&quot;20307&quot; value=&quot;306&quot;/&gt;&lt;/object&gt;&lt;object type=&quot;3&quot; unique_id=&quot;10009&quot;&gt;&lt;property id=&quot;20148&quot; value=&quot;5&quot;/&gt;&lt;property id=&quot;20300&quot; value=&quot;Slide 7&quot;/&gt;&lt;property id=&quot;20307&quot; value=&quot;298&quot;/&gt;&lt;/object&gt;&lt;object type=&quot;3&quot; unique_id=&quot;10010&quot;&gt;&lt;property id=&quot;20148&quot; value=&quot;5&quot;/&gt;&lt;property id=&quot;20300&quot; value=&quot;Slide 8&quot;/&gt;&lt;property id=&quot;20307&quot; value=&quot;300&quot;/&gt;&lt;/object&gt;&lt;object type=&quot;3&quot; unique_id=&quot;10011&quot;&gt;&lt;property id=&quot;20148&quot; value=&quot;5&quot;/&gt;&lt;property id=&quot;20300&quot; value=&quot;Slide 9&quot;/&gt;&lt;property id=&quot;20307&quot; value=&quot;296&quot;/&gt;&lt;/object&gt;&lt;object type=&quot;3&quot; unique_id=&quot;10012&quot;&gt;&lt;property id=&quot;20148&quot; value=&quot;5&quot;/&gt;&lt;property id=&quot;20300&quot; value=&quot;Slide 10&quot;/&gt;&lt;property id=&quot;20307&quot; value=&quot;276&quot;/&gt;&lt;/object&gt;&lt;object type=&quot;3&quot; unique_id=&quot;10013&quot;&gt;&lt;property id=&quot;20148&quot; value=&quot;5&quot;/&gt;&lt;property id=&quot;20300&quot; value=&quot;Slide 11&quot;/&gt;&lt;property id=&quot;20307&quot; value=&quot;286&quot;/&gt;&lt;/object&gt;&lt;object type=&quot;3&quot; unique_id=&quot;10014&quot;&gt;&lt;property id=&quot;20148&quot; value=&quot;5&quot;/&gt;&lt;property id=&quot;20300&quot; value=&quot;Slide 12&quot;/&gt;&lt;property id=&quot;20307&quot; value=&quot;287&quot;/&gt;&lt;/object&gt;&lt;object type=&quot;3&quot; unique_id=&quot;10015&quot;&gt;&lt;property id=&quot;20148&quot; value=&quot;5&quot;/&gt;&lt;property id=&quot;20300&quot; value=&quot;Slide 13&quot;/&gt;&lt;property id=&quot;20307&quot; value=&quot;288&quot;/&gt;&lt;/object&gt;&lt;object type=&quot;3&quot; unique_id=&quot;10016&quot;&gt;&lt;property id=&quot;20148&quot; value=&quot;5&quot;/&gt;&lt;property id=&quot;20300&quot; value=&quot;Slide 14&quot;/&gt;&lt;property id=&quot;20307&quot; value=&quot;301&quot;/&gt;&lt;/object&gt;&lt;object type=&quot;3&quot; unique_id=&quot;10017&quot;&gt;&lt;property id=&quot;20148&quot; value=&quot;5&quot;/&gt;&lt;property id=&quot;20300&quot; value=&quot;Slide 15&quot;/&gt;&lt;property id=&quot;20307&quot; value=&quot;289&quot;/&gt;&lt;/object&gt;&lt;object type=&quot;3&quot; unique_id=&quot;10018&quot;&gt;&lt;property id=&quot;20148&quot; value=&quot;5&quot;/&gt;&lt;property id=&quot;20300&quot; value=&quot;Slide 16&quot;/&gt;&lt;property id=&quot;20307&quot; value=&quot;290&quot;/&gt;&lt;/object&gt;&lt;object type=&quot;3&quot; unique_id=&quot;10019&quot;&gt;&lt;property id=&quot;20148&quot; value=&quot;5&quot;/&gt;&lt;property id=&quot;20300&quot; value=&quot;Slide 17&quot;/&gt;&lt;property id=&quot;20307&quot; value=&quot;291&quot;/&gt;&lt;/object&gt;&lt;object type=&quot;3&quot; unique_id=&quot;10020&quot;&gt;&lt;property id=&quot;20148&quot; value=&quot;5&quot;/&gt;&lt;property id=&quot;20300&quot; value=&quot;Slide 18&quot;/&gt;&lt;property id=&quot;20307&quot; value=&quot;292&quot;/&gt;&lt;/object&gt;&lt;object type=&quot;3&quot; unique_id=&quot;10021&quot;&gt;&lt;property id=&quot;20148&quot; value=&quot;5&quot;/&gt;&lt;property id=&quot;20300&quot; value=&quot;Slide 19&quot;/&gt;&lt;property id=&quot;20307&quot; value=&quot;304&quot;/&gt;&lt;/object&gt;&lt;object type=&quot;3&quot; unique_id=&quot;10022&quot;&gt;&lt;property id=&quot;20148&quot; value=&quot;5&quot;/&gt;&lt;property id=&quot;20300&quot; value=&quot;Slide 20&quot;/&gt;&lt;property id=&quot;20307&quot; value=&quot;293&quot;/&gt;&lt;/object&gt;&lt;object type=&quot;3&quot; unique_id=&quot;10023&quot;&gt;&lt;property id=&quot;20148&quot; value=&quot;5&quot;/&gt;&lt;property id=&quot;20300&quot; value=&quot;Slide 21&quot;/&gt;&lt;property id=&quot;20307&quot; value=&quot;294&quot;/&gt;&lt;/object&gt;&lt;object type=&quot;3&quot; unique_id=&quot;10024&quot;&gt;&lt;property id=&quot;20148&quot; value=&quot;5&quot;/&gt;&lt;property id=&quot;20300&quot; value=&quot;Slide 22&quot;/&gt;&lt;property id=&quot;20307&quot; value=&quot;270&quot;/&gt;&lt;/object&gt;&lt;object type=&quot;3&quot; unique_id=&quot;10025&quot;&gt;&lt;property id=&quot;20148&quot; value=&quot;5&quot;/&gt;&lt;property id=&quot;20300&quot; value=&quot;Slide 23&quot;/&gt;&lt;property id=&quot;20307&quot; value=&quot;268&quot;/&gt;&lt;/object&gt;&lt;object type=&quot;3&quot; unique_id=&quot;10026&quot;&gt;&lt;property id=&quot;20148&quot; value=&quot;5&quot;/&gt;&lt;property id=&quot;20300&quot; value=&quot;Slide 24&quot;/&gt;&lt;property id=&quot;20307&quot; value=&quot;285&quot;/&gt;&lt;/object&gt;&lt;object type=&quot;3&quot; unique_id=&quot;10027&quot;&gt;&lt;property id=&quot;20148&quot; value=&quot;5&quot;/&gt;&lt;property id=&quot;20300&quot; value=&quot;Slide 25&quot;/&gt;&lt;property id=&quot;20307&quot; value=&quot;274&quot;/&gt;&lt;/object&gt;&lt;object type=&quot;3&quot; unique_id=&quot;10028&quot;&gt;&lt;property id=&quot;20148&quot; value=&quot;5&quot;/&gt;&lt;property id=&quot;20300&quot; value=&quot;Slide 26&quot;/&gt;&lt;property id=&quot;20307&quot; value=&quot;302&quot;/&gt;&lt;/object&gt;&lt;object type=&quot;3&quot; unique_id=&quot;10029&quot;&gt;&lt;property id=&quot;20148&quot; value=&quot;5&quot;/&gt;&lt;property id=&quot;20300&quot; value=&quot;Slide 27&quot;/&gt;&lt;property id=&quot;20307&quot; value=&quot;303&quot;/&gt;&lt;/object&gt;&lt;/object&gt;&lt;object type=&quot;8&quot; unique_id=&quot;1005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rst Responders Behavioral Health Needs and Resources_Draft 5.2" id="{9B206FDC-6A2E-481C-B361-9F0A49DA801A}" vid="{E433B4B5-4453-450C-A119-B7112EA08F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First Responders Behavioral Health Needs and Resources_Draft 5.2</Template>
  <TotalTime>11922</TotalTime>
  <Words>1712</Words>
  <Application>Microsoft Office PowerPoint</Application>
  <PresentationFormat>Widescreen</PresentationFormat>
  <Paragraphs>195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Yu Gothic</vt:lpstr>
      <vt:lpstr>Yu Gothic Medium</vt:lpstr>
      <vt:lpstr>Yu Gothic UI Semibold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Schemper</dc:creator>
  <cp:lastModifiedBy>Shannon Loomis</cp:lastModifiedBy>
  <cp:revision>270</cp:revision>
  <cp:lastPrinted>2018-02-12T19:53:39Z</cp:lastPrinted>
  <dcterms:created xsi:type="dcterms:W3CDTF">2018-05-22T16:17:21Z</dcterms:created>
  <dcterms:modified xsi:type="dcterms:W3CDTF">2020-04-02T19:30:23Z</dcterms:modified>
</cp:coreProperties>
</file>